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64" r:id="rId2"/>
    <p:sldId id="265" r:id="rId3"/>
    <p:sldId id="266" r:id="rId4"/>
    <p:sldId id="269" r:id="rId5"/>
    <p:sldId id="256" r:id="rId6"/>
    <p:sldId id="267" r:id="rId7"/>
    <p:sldId id="268" r:id="rId8"/>
    <p:sldId id="258" r:id="rId9"/>
    <p:sldId id="261" r:id="rId10"/>
    <p:sldId id="262" r:id="rId11"/>
    <p:sldId id="263" r:id="rId12"/>
    <p:sldId id="272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102" d="100"/>
          <a:sy n="102" d="100"/>
        </p:scale>
        <p:origin x="-126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CA67C-5FA9-4B8A-859B-AF6C00DE2EBA}" type="datetimeFigureOut">
              <a:rPr lang="en-US" smtClean="0"/>
              <a:t>8/10/2012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7EBC0-7F76-43F0-9368-38D771293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13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addition to regular tasks the M&amp;O staff completed</a:t>
            </a:r>
          </a:p>
          <a:p>
            <a:r>
              <a:rPr lang="en-US" dirty="0" smtClean="0"/>
              <a:t>LC walked 80 mi of John</a:t>
            </a:r>
            <a:r>
              <a:rPr lang="en-US" baseline="0" dirty="0" smtClean="0"/>
              <a:t> </a:t>
            </a:r>
            <a:r>
              <a:rPr lang="en-US" baseline="0" smtClean="0"/>
              <a:t>Muir Trail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7EBC0-7F76-43F0-9368-38D7712932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92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June and July stats</a:t>
            </a:r>
            <a:r>
              <a:rPr lang="en-US" baseline="0" dirty="0" smtClean="0"/>
              <a:t> = percentage of power generated/total used, savings of…; June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7EBC0-7F76-43F0-9368-38D7712932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36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ECF8305-070A-4717-AFA6-CC3373F40BA0}" type="datetimeFigureOut">
              <a:rPr lang="en-US" smtClean="0"/>
              <a:t>8/10/2012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08F75A2-44D4-47C8-9E42-55436DB78B7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CF8305-070A-4717-AFA6-CC3373F40BA0}" type="datetimeFigureOut">
              <a:rPr lang="en-US" smtClean="0"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8F75A2-44D4-47C8-9E42-55436DB78B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CF8305-070A-4717-AFA6-CC3373F40BA0}" type="datetimeFigureOut">
              <a:rPr lang="en-US" smtClean="0"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8F75A2-44D4-47C8-9E42-55436DB78B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CF8305-070A-4717-AFA6-CC3373F40BA0}" type="datetimeFigureOut">
              <a:rPr lang="en-US" smtClean="0"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8F75A2-44D4-47C8-9E42-55436DB78B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ECF8305-070A-4717-AFA6-CC3373F40BA0}" type="datetimeFigureOut">
              <a:rPr lang="en-US" smtClean="0"/>
              <a:t>8/10/2012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08F75A2-44D4-47C8-9E42-55436DB78B7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CF8305-070A-4717-AFA6-CC3373F40BA0}" type="datetimeFigureOut">
              <a:rPr lang="en-US" smtClean="0"/>
              <a:t>8/10/2012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08F75A2-44D4-47C8-9E42-55436DB78B7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CF8305-070A-4717-AFA6-CC3373F40BA0}" type="datetimeFigureOut">
              <a:rPr lang="en-US" smtClean="0"/>
              <a:t>8/10/2012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08F75A2-44D4-47C8-9E42-55436DB78B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CF8305-070A-4717-AFA6-CC3373F40BA0}" type="datetimeFigureOut">
              <a:rPr lang="en-US" smtClean="0"/>
              <a:t>8/10/2012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8F75A2-44D4-47C8-9E42-55436DB78B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CF8305-070A-4717-AFA6-CC3373F40BA0}" type="datetimeFigureOut">
              <a:rPr lang="en-US" smtClean="0"/>
              <a:t>8/10/2012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8F75A2-44D4-47C8-9E42-55436DB78B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ECF8305-070A-4717-AFA6-CC3373F40BA0}" type="datetimeFigureOut">
              <a:rPr lang="en-US" smtClean="0"/>
              <a:t>8/10/2012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08F75A2-44D4-47C8-9E42-55436DB78B7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ECF8305-070A-4717-AFA6-CC3373F40BA0}" type="datetimeFigureOut">
              <a:rPr lang="en-US" smtClean="0"/>
              <a:t>8/10/2012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08F75A2-44D4-47C8-9E42-55436DB78B7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ECF8305-070A-4717-AFA6-CC3373F40BA0}" type="datetimeFigureOut">
              <a:rPr lang="en-US" smtClean="0"/>
              <a:t>8/10/2012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08F75A2-44D4-47C8-9E42-55436DB78B7E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cid:C86EF96BA7F3E84398DCF683201E7FA2@kitchell.com" TargetMode="Externa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cid:C86EF96BA7F3E84398DCF683201E7FA2@kitchell.com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30000"/>
                <a:satMod val="120000"/>
              </a:schemeClr>
              <a:schemeClr val="bg2">
                <a:tint val="70000"/>
                <a:satMod val="250000"/>
              </a:schemeClr>
            </a:duotone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1553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w Cen MT Condensed Extra Bold" pitchFamily="34" charset="0"/>
              </a:rPr>
              <a:t>Campus Updates</a:t>
            </a:r>
            <a:br>
              <a:rPr lang="en-US" dirty="0" smtClean="0">
                <a:latin typeface="Tw Cen MT Condensed Extra Bold" pitchFamily="34" charset="0"/>
              </a:rPr>
            </a:br>
            <a:r>
              <a:rPr lang="en-US" sz="2000" dirty="0" smtClean="0">
                <a:latin typeface="Tw Cen MT Condensed Extra Bold" pitchFamily="34" charset="0"/>
              </a:rPr>
              <a:t>CHC Administrative Services</a:t>
            </a:r>
            <a:endParaRPr lang="en-US" sz="5300" dirty="0">
              <a:latin typeface="Tw Cen MT Condensed Extra Bold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600200"/>
            <a:ext cx="3933301" cy="2209800"/>
          </a:xfrm>
          <a:prstGeom prst="rect">
            <a:avLst/>
          </a:prstGeom>
        </p:spPr>
      </p:pic>
      <p:pic>
        <p:nvPicPr>
          <p:cNvPr id="5" name="Picture 4" descr="cid:C86EF96BA7F3E84398DCF683201E7FA2@kitchell.com"/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893" y="1600200"/>
            <a:ext cx="3347803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7969D209CB58DA448C4F0686F8C82E58@kitchel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908" y="4343400"/>
            <a:ext cx="39857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25240"/>
            <a:ext cx="3372150" cy="237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1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52400"/>
            <a:ext cx="9601200" cy="6551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0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5138" y="152400"/>
            <a:ext cx="98298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39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CHC 2012-2013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$</a:t>
            </a:r>
            <a:r>
              <a:rPr lang="en-US" dirty="0" smtClean="0"/>
              <a:t>18,837,337 </a:t>
            </a:r>
            <a:r>
              <a:rPr lang="en-US" dirty="0" smtClean="0"/>
              <a:t>total general fund budget</a:t>
            </a:r>
          </a:p>
          <a:p>
            <a:r>
              <a:rPr lang="en-US" dirty="0" smtClean="0"/>
              <a:t>$17,086,265 </a:t>
            </a:r>
            <a:r>
              <a:rPr lang="en-US" dirty="0" smtClean="0"/>
              <a:t>allocation</a:t>
            </a:r>
          </a:p>
          <a:p>
            <a:r>
              <a:rPr lang="en-US" dirty="0" smtClean="0"/>
              <a:t>-$</a:t>
            </a:r>
            <a:r>
              <a:rPr lang="en-US" dirty="0" smtClean="0"/>
              <a:t>1,751,072 </a:t>
            </a:r>
            <a:r>
              <a:rPr lang="en-US" dirty="0" smtClean="0"/>
              <a:t>shortfall (scenario A=current plan)</a:t>
            </a:r>
          </a:p>
          <a:p>
            <a:r>
              <a:rPr lang="en-US" dirty="0" smtClean="0"/>
              <a:t>FTES</a:t>
            </a:r>
            <a:endParaRPr lang="en-US" dirty="0" smtClean="0"/>
          </a:p>
          <a:p>
            <a:pPr lvl="1"/>
            <a:r>
              <a:rPr lang="en-US" dirty="0" smtClean="0"/>
              <a:t>3,810 </a:t>
            </a:r>
            <a:r>
              <a:rPr lang="en-US" dirty="0"/>
              <a:t>FTES (scenario A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251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PPR Prioritized Objectives/Resource Requests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2011 planning year</a:t>
            </a:r>
          </a:p>
          <a:p>
            <a:pPr lvl="1"/>
            <a:r>
              <a:rPr lang="en-US" dirty="0" smtClean="0"/>
              <a:t>131 </a:t>
            </a:r>
            <a:r>
              <a:rPr lang="en-US" dirty="0" smtClean="0"/>
              <a:t>objectives (63 requested funding)</a:t>
            </a:r>
          </a:p>
          <a:p>
            <a:pPr lvl="1"/>
            <a:r>
              <a:rPr lang="en-US" dirty="0" smtClean="0"/>
              <a:t>49/63 </a:t>
            </a:r>
            <a:r>
              <a:rPr lang="en-US" dirty="0"/>
              <a:t>(</a:t>
            </a:r>
            <a:r>
              <a:rPr lang="en-US" dirty="0" smtClean="0"/>
              <a:t>78%) were </a:t>
            </a:r>
            <a:r>
              <a:rPr lang="en-US" dirty="0" smtClean="0"/>
              <a:t>funded or partially funded</a:t>
            </a:r>
          </a:p>
          <a:p>
            <a:r>
              <a:rPr lang="en-US" dirty="0" smtClean="0"/>
              <a:t>2012 planning year</a:t>
            </a:r>
          </a:p>
          <a:p>
            <a:pPr lvl="1"/>
            <a:r>
              <a:rPr lang="en-US" dirty="0" smtClean="0"/>
              <a:t>473 </a:t>
            </a:r>
            <a:r>
              <a:rPr lang="en-US" dirty="0" smtClean="0"/>
              <a:t>objectives (</a:t>
            </a:r>
            <a:r>
              <a:rPr lang="en-US" dirty="0" smtClean="0"/>
              <a:t>119 </a:t>
            </a:r>
            <a:r>
              <a:rPr lang="en-US" dirty="0" smtClean="0"/>
              <a:t>requested funding)</a:t>
            </a:r>
          </a:p>
          <a:p>
            <a:pPr lvl="1"/>
            <a:r>
              <a:rPr lang="en-US" dirty="0" smtClean="0"/>
              <a:t>TBD/117 funded or partially funded</a:t>
            </a:r>
          </a:p>
        </p:txBody>
      </p:sp>
    </p:spTree>
    <p:extLst>
      <p:ext uri="{BB962C8B-B14F-4D97-AF65-F5344CB8AC3E}">
        <p14:creationId xmlns:p14="http://schemas.microsoft.com/office/powerpoint/2010/main" val="3366984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18064"/>
          </a:xfrm>
        </p:spPr>
        <p:txBody>
          <a:bodyPr>
            <a:noAutofit/>
          </a:bodyPr>
          <a:lstStyle/>
          <a:p>
            <a:r>
              <a:rPr lang="en-US" dirty="0" smtClean="0"/>
              <a:t>Updates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799"/>
            <a:ext cx="8229600" cy="4343717"/>
          </a:xfrm>
        </p:spPr>
        <p:txBody>
          <a:bodyPr/>
          <a:lstStyle/>
          <a:p>
            <a:r>
              <a:rPr lang="en-US" dirty="0" smtClean="0"/>
              <a:t>M&amp;O and Construction</a:t>
            </a:r>
          </a:p>
          <a:p>
            <a:r>
              <a:rPr lang="en-US" dirty="0" smtClean="0"/>
              <a:t>Planning and Program Review – Resource Requests</a:t>
            </a:r>
          </a:p>
          <a:p>
            <a:r>
              <a:rPr lang="en-US" dirty="0" smtClean="0"/>
              <a:t>CHC Budget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548406"/>
            <a:ext cx="2667000" cy="17717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" r="11814"/>
          <a:stretch/>
        </p:blipFill>
        <p:spPr>
          <a:xfrm>
            <a:off x="533400" y="4396539"/>
            <a:ext cx="2481943" cy="1923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424589"/>
            <a:ext cx="192365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6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M&amp;O Summer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Campus-wide top-to-bottom team cleaning – All Buildings</a:t>
            </a:r>
          </a:p>
          <a:p>
            <a:r>
              <a:rPr lang="en-US" dirty="0" smtClean="0"/>
              <a:t>Fire Alarm Upgrades</a:t>
            </a:r>
          </a:p>
          <a:p>
            <a:r>
              <a:rPr lang="en-US" dirty="0" smtClean="0"/>
              <a:t>Cafeteria reconfiguration</a:t>
            </a:r>
          </a:p>
          <a:p>
            <a:r>
              <a:rPr lang="en-US" dirty="0" smtClean="0"/>
              <a:t>M&amp;O shop cleanup (thanks to A&amp;R, Fin Aid, Student Life for cooperation)</a:t>
            </a:r>
          </a:p>
          <a:p>
            <a:r>
              <a:rPr lang="en-US" dirty="0" smtClean="0"/>
              <a:t>Pressure wash sidewalks</a:t>
            </a:r>
          </a:p>
          <a:p>
            <a:r>
              <a:rPr lang="en-US" dirty="0" smtClean="0"/>
              <a:t>Countless construction meetings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0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Parking Lot Lighting and ADA Pathways</a:t>
            </a:r>
          </a:p>
          <a:p>
            <a:r>
              <a:rPr lang="en-US" dirty="0" smtClean="0"/>
              <a:t>Solar hot water heating project</a:t>
            </a:r>
          </a:p>
          <a:p>
            <a:r>
              <a:rPr lang="en-US" dirty="0" smtClean="0"/>
              <a:t>Solar Farm</a:t>
            </a:r>
          </a:p>
          <a:p>
            <a:r>
              <a:rPr lang="en-US" dirty="0" smtClean="0"/>
              <a:t>Design of new Science Building, OE2, Crafton Center, and PE</a:t>
            </a:r>
          </a:p>
          <a:p>
            <a:r>
              <a:rPr lang="en-US" dirty="0" smtClean="0"/>
              <a:t>Renovation architect selection (PMSM Architects)</a:t>
            </a:r>
          </a:p>
        </p:txBody>
      </p:sp>
    </p:spTree>
    <p:extLst>
      <p:ext uri="{BB962C8B-B14F-4D97-AF65-F5344CB8AC3E}">
        <p14:creationId xmlns:p14="http://schemas.microsoft.com/office/powerpoint/2010/main" val="208904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Solar Farm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371600"/>
            <a:ext cx="8763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08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Solar Farm Stats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029199"/>
            <a:ext cx="8839200" cy="1143317"/>
          </a:xfrm>
        </p:spPr>
        <p:txBody>
          <a:bodyPr>
            <a:normAutofit/>
          </a:bodyPr>
          <a:lstStyle/>
          <a:p>
            <a:r>
              <a:rPr lang="en-US" dirty="0" smtClean="0"/>
              <a:t>Potential </a:t>
            </a:r>
            <a:r>
              <a:rPr lang="en-US" dirty="0" smtClean="0"/>
              <a:t>is 1.29MW = savings of $413k/year 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434351"/>
              </p:ext>
            </p:extLst>
          </p:nvPr>
        </p:nvGraphicFramePr>
        <p:xfrm>
          <a:off x="304800" y="1524000"/>
          <a:ext cx="8458201" cy="34115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4618"/>
                <a:gridCol w="1008169"/>
                <a:gridCol w="1519353"/>
                <a:gridCol w="1003435"/>
                <a:gridCol w="1567766"/>
                <a:gridCol w="1844860"/>
              </a:tblGrid>
              <a:tr h="47623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Solar Farm Stats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83660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Month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kWh Used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kWh Generated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kWh Total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 Cost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>
                          <a:effectLst/>
                        </a:rPr>
                        <a:t>Generation Percent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049359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June 2012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107,861</a:t>
                      </a:r>
                      <a:endParaRPr kumimoji="0"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74,770</a:t>
                      </a:r>
                      <a:endParaRPr kumimoji="0"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33,091</a:t>
                      </a:r>
                      <a:endParaRPr kumimoji="0"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$ 18,526.10</a:t>
                      </a:r>
                      <a:endParaRPr kumimoji="0"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69%</a:t>
                      </a:r>
                      <a:endParaRPr kumimoji="0"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04935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July 2012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124,603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96,451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28,152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19,883.97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77%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28600"/>
            <a:ext cx="3112418" cy="188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13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" t="11933" r="2030" b="9839"/>
          <a:stretch/>
        </p:blipFill>
        <p:spPr>
          <a:xfrm>
            <a:off x="175846" y="1295400"/>
            <a:ext cx="8780585" cy="54230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Verizon Cell Tower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338" y="1330569"/>
            <a:ext cx="8229600" cy="4526280"/>
          </a:xfrm>
        </p:spPr>
        <p:txBody>
          <a:bodyPr/>
          <a:lstStyle/>
          <a:p>
            <a:r>
              <a:rPr lang="en-US" dirty="0" smtClean="0"/>
              <a:t>$26k 1</a:t>
            </a:r>
            <a:r>
              <a:rPr lang="en-US" baseline="30000" dirty="0" smtClean="0"/>
              <a:t>st</a:t>
            </a:r>
            <a:r>
              <a:rPr lang="en-US" dirty="0" smtClean="0"/>
              <a:t> year, $21k per year with CPI adjustments each year thereafter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19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id:C86EF96BA7F3E84398DCF683201E7FA2@kitchell.com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52400"/>
            <a:ext cx="9525000" cy="65297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595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Public Safety Facility (new OE2)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7969D209CB58DA448C4F0686F8C82E58@kitche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525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12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222</TotalTime>
  <Words>258</Words>
  <Application>Microsoft Office PowerPoint</Application>
  <PresentationFormat>On-screen Show (4:3)</PresentationFormat>
  <Paragraphs>61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Foundry</vt:lpstr>
      <vt:lpstr>Campus Updates CHC Administrative Services</vt:lpstr>
      <vt:lpstr>Updates Outline</vt:lpstr>
      <vt:lpstr>M&amp;O Summer Projects</vt:lpstr>
      <vt:lpstr>Construction</vt:lpstr>
      <vt:lpstr>Solar Farm</vt:lpstr>
      <vt:lpstr>Solar Farm Stats</vt:lpstr>
      <vt:lpstr>Verizon Cell Tower</vt:lpstr>
      <vt:lpstr>PowerPoint Presentation</vt:lpstr>
      <vt:lpstr>Public Safety Facility (new OE2)</vt:lpstr>
      <vt:lpstr>PowerPoint Presentation</vt:lpstr>
      <vt:lpstr>PowerPoint Presentation</vt:lpstr>
      <vt:lpstr>CHC 2012-2013 Budget</vt:lpstr>
      <vt:lpstr>PPR Prioritized Objectives/Resource Requests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Strong, Michael</dc:creator>
  <cp:lastModifiedBy>Strong, Michael</cp:lastModifiedBy>
  <cp:revision>20</cp:revision>
  <dcterms:created xsi:type="dcterms:W3CDTF">2012-08-07T22:46:14Z</dcterms:created>
  <dcterms:modified xsi:type="dcterms:W3CDTF">2012-08-10T15:00:22Z</dcterms:modified>
</cp:coreProperties>
</file>